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8" r:id="rId4"/>
  </p:sldMasterIdLst>
  <p:sldIdLst>
    <p:sldId id="258" r:id="rId5"/>
    <p:sldId id="260" r:id="rId6"/>
    <p:sldId id="257" r:id="rId7"/>
    <p:sldId id="259" r:id="rId8"/>
    <p:sldId id="256" r:id="rId9"/>
    <p:sldId id="261" r:id="rId10"/>
    <p:sldId id="26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5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42424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168053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96852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9/15/2025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390493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58022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070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66319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88760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82999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5013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204281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713873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803308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5043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59833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41960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9/15/2025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97365075"/>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 id="2147483760" r:id="rId12"/>
    <p:sldLayoutId id="2147483761" r:id="rId13"/>
    <p:sldLayoutId id="2147483762" r:id="rId14"/>
    <p:sldLayoutId id="2147483763" r:id="rId15"/>
    <p:sldLayoutId id="214748376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literacytrust.org.uk/blog/empathy-day-reading-for-pleasure-and-empathy/" TargetMode="External"/><Relationship Id="rId2" Type="http://schemas.openxmlformats.org/officeDocument/2006/relationships/hyperlink" Target="https://literacytrust.org.uk/information/what-is-literacy/"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literacytrust.org.uk/reading-for-pleasure/families/" TargetMode="External"/><Relationship Id="rId4" Type="http://schemas.openxmlformats.org/officeDocument/2006/relationships/hyperlink" Target="https://literacytrust.org.uk/communities/"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literacytrust.org.uk/information/what-is-literacy/literacy-and-digital-technology/" TargetMode="External"/><Relationship Id="rId2" Type="http://schemas.openxmlformats.org/officeDocument/2006/relationships/hyperlink" Target="https://literacytrust.org.uk/blog/access-to-comics-can-encourage-children-to-enjoy-regular-reading/"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literacytrust.org.uk/research-services/research-reports/lyrics-in-focus/"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4432" y="646353"/>
            <a:ext cx="9601196" cy="1303867"/>
          </a:xfrm>
        </p:spPr>
        <p:txBody>
          <a:bodyPr>
            <a:normAutofit fontScale="90000"/>
          </a:bodyPr>
          <a:lstStyle/>
          <a:p>
            <a:r>
              <a:rPr lang="en-US" sz="7300" b="1" dirty="0" smtClean="0">
                <a:latin typeface="Arial Narrow" panose="020B0606020202030204" pitchFamily="34" charset="0"/>
              </a:rPr>
              <a:t/>
            </a:r>
            <a:br>
              <a:rPr lang="en-US" sz="7300" b="1" dirty="0" smtClean="0">
                <a:latin typeface="Arial Narrow" panose="020B0606020202030204" pitchFamily="34" charset="0"/>
              </a:rPr>
            </a:br>
            <a:r>
              <a:rPr lang="en-US" sz="7300" b="1" u="sng" dirty="0" smtClean="0">
                <a:latin typeface="Arial Narrow" panose="020B0606020202030204" pitchFamily="34" charset="0"/>
              </a:rPr>
              <a:t>Reading </a:t>
            </a:r>
            <a:r>
              <a:rPr lang="en-US" sz="7300" b="1" u="sng" dirty="0">
                <a:latin typeface="Arial Narrow" panose="020B0606020202030204" pitchFamily="34" charset="0"/>
              </a:rPr>
              <a:t>for Pleasure</a:t>
            </a:r>
            <a:r>
              <a:rPr lang="en-US" sz="7300" b="1" dirty="0">
                <a:latin typeface="Arial Narrow" panose="020B0606020202030204" pitchFamily="34" charset="0"/>
              </a:rPr>
              <a:t/>
            </a:r>
            <a:br>
              <a:rPr lang="en-US" sz="7300" b="1" dirty="0">
                <a:latin typeface="Arial Narrow" panose="020B0606020202030204" pitchFamily="34" charset="0"/>
              </a:rPr>
            </a:br>
            <a:r>
              <a:rPr lang="en-US" sz="7300" b="1" dirty="0">
                <a:latin typeface="Arial Narrow" panose="020B0606020202030204" pitchFamily="34" charset="0"/>
              </a:rPr>
              <a:t>Together, we can grow a generation of readers so that no child is left </a:t>
            </a:r>
            <a:r>
              <a:rPr lang="en-US" sz="7300" b="1" dirty="0" smtClean="0">
                <a:latin typeface="Arial Narrow" panose="020B0606020202030204" pitchFamily="34" charset="0"/>
              </a:rPr>
              <a:t>behind.</a:t>
            </a:r>
            <a:r>
              <a:rPr lang="en-US" b="1" dirty="0"/>
              <a:t/>
            </a:r>
            <a:br>
              <a:rPr lang="en-US" b="1" dirty="0"/>
            </a:br>
            <a:endParaRPr lang="en-US" dirty="0"/>
          </a:p>
        </p:txBody>
      </p:sp>
      <p:pic>
        <p:nvPicPr>
          <p:cNvPr id="4" name="Picture 3"/>
          <p:cNvPicPr>
            <a:picLocks noChangeAspect="1"/>
          </p:cNvPicPr>
          <p:nvPr/>
        </p:nvPicPr>
        <p:blipFill>
          <a:blip r:embed="rId2"/>
          <a:stretch>
            <a:fillRect/>
          </a:stretch>
        </p:blipFill>
        <p:spPr>
          <a:xfrm>
            <a:off x="899748" y="454691"/>
            <a:ext cx="1280745" cy="1425190"/>
          </a:xfrm>
          <a:prstGeom prst="rect">
            <a:avLst/>
          </a:prstGeom>
        </p:spPr>
      </p:pic>
    </p:spTree>
    <p:extLst>
      <p:ext uri="{BB962C8B-B14F-4D97-AF65-F5344CB8AC3E}">
        <p14:creationId xmlns:p14="http://schemas.microsoft.com/office/powerpoint/2010/main" val="13457533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925" y="983109"/>
            <a:ext cx="9601196" cy="5197883"/>
          </a:xfrm>
        </p:spPr>
        <p:txBody>
          <a:bodyPr>
            <a:normAutofit/>
          </a:bodyPr>
          <a:lstStyle/>
          <a:p>
            <a:pPr marL="0" indent="0">
              <a:buNone/>
            </a:pPr>
            <a:r>
              <a:rPr lang="en-US" b="1" i="1" u="sng" dirty="0">
                <a:latin typeface="Arial Narrow" panose="020B0606020202030204" pitchFamily="34" charset="0"/>
              </a:rPr>
              <a:t>Why is reading for pleasure important?</a:t>
            </a:r>
          </a:p>
          <a:p>
            <a:pPr marL="0" indent="0">
              <a:buNone/>
            </a:pPr>
            <a:r>
              <a:rPr lang="en-US" dirty="0">
                <a:latin typeface="Arial Narrow" panose="020B0606020202030204" pitchFamily="34" charset="0"/>
              </a:rPr>
              <a:t>R</a:t>
            </a:r>
            <a:r>
              <a:rPr lang="en-US" dirty="0" smtClean="0">
                <a:latin typeface="Arial Narrow" panose="020B0606020202030204" pitchFamily="34" charset="0"/>
              </a:rPr>
              <a:t>esearch </a:t>
            </a:r>
            <a:r>
              <a:rPr lang="en-US" dirty="0">
                <a:latin typeface="Arial Narrow" panose="020B0606020202030204" pitchFamily="34" charset="0"/>
              </a:rPr>
              <a:t>shows reading for pleasure can support reading, and wider </a:t>
            </a:r>
            <a:r>
              <a:rPr lang="en-US" b="1" dirty="0">
                <a:latin typeface="Arial Narrow" panose="020B0606020202030204" pitchFamily="34" charset="0"/>
                <a:hlinkClick r:id="rId2"/>
              </a:rPr>
              <a:t>literacy, skills</a:t>
            </a:r>
            <a:r>
              <a:rPr lang="en-US" dirty="0">
                <a:latin typeface="Arial Narrow" panose="020B0606020202030204" pitchFamily="34" charset="0"/>
              </a:rPr>
              <a:t>, wellbeing, </a:t>
            </a:r>
            <a:r>
              <a:rPr lang="en-US" b="1" dirty="0">
                <a:latin typeface="Arial Narrow" panose="020B0606020202030204" pitchFamily="34" charset="0"/>
                <a:hlinkClick r:id="rId3"/>
              </a:rPr>
              <a:t>empathy</a:t>
            </a:r>
            <a:r>
              <a:rPr lang="en-US" dirty="0">
                <a:latin typeface="Arial Narrow" panose="020B0606020202030204" pitchFamily="34" charset="0"/>
              </a:rPr>
              <a:t>, confidence and aptitude for learning. In fact, our 2024 research showed that twice as many children and young people who enjoy reading in their free time had above average reading skills than children who don’t enjoy it (34.2% vs 15.7%).</a:t>
            </a:r>
          </a:p>
          <a:p>
            <a:pPr marL="0" indent="0">
              <a:buNone/>
            </a:pPr>
            <a:r>
              <a:rPr lang="en-US" dirty="0">
                <a:latin typeface="Arial Narrow" panose="020B0606020202030204" pitchFamily="34" charset="0"/>
              </a:rPr>
              <a:t>Therefore, reading for pleasure is an important mechanism to encourage reading frequency which in turn is more likely to foster and improve a child's reading skills - something which is of fundamental importance at a time when children and young people’s reading skills are cause for concern, particularly for those from </a:t>
            </a:r>
            <a:r>
              <a:rPr lang="en-US" b="1" dirty="0">
                <a:latin typeface="Arial Narrow" panose="020B0606020202030204" pitchFamily="34" charset="0"/>
                <a:hlinkClick r:id="rId4"/>
              </a:rPr>
              <a:t>disadvantaged communities</a:t>
            </a:r>
            <a:r>
              <a:rPr lang="en-US" dirty="0">
                <a:latin typeface="Arial Narrow" panose="020B0606020202030204" pitchFamily="34" charset="0"/>
              </a:rPr>
              <a:t>.</a:t>
            </a:r>
          </a:p>
          <a:p>
            <a:pPr marL="0" indent="0">
              <a:buNone/>
            </a:pPr>
            <a:r>
              <a:rPr lang="en-US" dirty="0">
                <a:latin typeface="Arial Narrow" panose="020B0606020202030204" pitchFamily="34" charset="0"/>
              </a:rPr>
              <a:t>There are many </a:t>
            </a:r>
            <a:r>
              <a:rPr lang="en-US" b="1" dirty="0">
                <a:latin typeface="Arial Narrow" panose="020B0606020202030204" pitchFamily="34" charset="0"/>
                <a:hlinkClick r:id="rId5"/>
              </a:rPr>
              <a:t>benefits to nurturing a love of reading</a:t>
            </a:r>
            <a:r>
              <a:rPr lang="en-US" dirty="0">
                <a:latin typeface="Arial Narrow" panose="020B0606020202030204" pitchFamily="34" charset="0"/>
              </a:rPr>
              <a:t> in a child's free time. It is a tangible way to equip children with the reading skills they need to thrive in school and beyond, as well as empower them with the chance to discover new things, both about the world around them and people and cultures they may not yet know and explore their sense of self.</a:t>
            </a:r>
          </a:p>
          <a:p>
            <a:endParaRPr lang="en-US" dirty="0"/>
          </a:p>
        </p:txBody>
      </p:sp>
      <p:pic>
        <p:nvPicPr>
          <p:cNvPr id="4" name="Picture 3"/>
          <p:cNvPicPr>
            <a:picLocks noChangeAspect="1"/>
          </p:cNvPicPr>
          <p:nvPr/>
        </p:nvPicPr>
        <p:blipFill>
          <a:blip r:embed="rId6"/>
          <a:stretch>
            <a:fillRect/>
          </a:stretch>
        </p:blipFill>
        <p:spPr>
          <a:xfrm>
            <a:off x="284401" y="60672"/>
            <a:ext cx="726714" cy="809766"/>
          </a:xfrm>
          <a:prstGeom prst="rect">
            <a:avLst/>
          </a:prstGeom>
        </p:spPr>
      </p:pic>
    </p:spTree>
    <p:extLst>
      <p:ext uri="{BB962C8B-B14F-4D97-AF65-F5344CB8AC3E}">
        <p14:creationId xmlns:p14="http://schemas.microsoft.com/office/powerpoint/2010/main" val="2640998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239999"/>
          </a:xfrm>
        </p:spPr>
        <p:txBody>
          <a:bodyPr>
            <a:normAutofit fontScale="90000"/>
          </a:bodyPr>
          <a:lstStyle/>
          <a:p>
            <a:pPr marL="571500" indent="-571500" algn="l">
              <a:buFont typeface="Arial" panose="020B0604020202020204" pitchFamily="34" charset="0"/>
              <a:buChar char="•"/>
            </a:pPr>
            <a:r>
              <a:rPr lang="en-US" b="1" dirty="0" smtClean="0"/>
              <a:t/>
            </a:r>
            <a:br>
              <a:rPr lang="en-US" b="1" dirty="0" smtClean="0"/>
            </a:br>
            <a:r>
              <a:rPr lang="en-US" sz="3600" b="1" i="1" dirty="0" smtClean="0">
                <a:latin typeface="Arial Narrow" panose="020B0606020202030204" pitchFamily="34" charset="0"/>
              </a:rPr>
              <a:t>How </a:t>
            </a:r>
            <a:r>
              <a:rPr lang="en-US" sz="3600" b="1" i="1" dirty="0">
                <a:latin typeface="Arial Narrow" panose="020B0606020202030204" pitchFamily="34" charset="0"/>
              </a:rPr>
              <a:t>can we support children and young people to grow a love of reading?</a:t>
            </a:r>
            <a:r>
              <a:rPr lang="en-US" sz="3600" b="1" dirty="0">
                <a:latin typeface="Arial Narrow" panose="020B0606020202030204" pitchFamily="34" charset="0"/>
              </a:rPr>
              <a:t/>
            </a:r>
            <a:br>
              <a:rPr lang="en-US" sz="3600" b="1" dirty="0">
                <a:latin typeface="Arial Narrow" panose="020B0606020202030204" pitchFamily="34" charset="0"/>
              </a:rPr>
            </a:br>
            <a:r>
              <a:rPr lang="en-US" b="1" dirty="0" smtClean="0"/>
              <a:t/>
            </a:r>
            <a:br>
              <a:rPr lang="en-US" b="1" dirty="0" smtClean="0"/>
            </a:br>
            <a:r>
              <a:rPr lang="en-US" sz="3100" b="1" dirty="0" smtClean="0">
                <a:latin typeface="Arial Narrow" panose="020B0606020202030204" pitchFamily="34" charset="0"/>
              </a:rPr>
              <a:t>Books </a:t>
            </a:r>
            <a:r>
              <a:rPr lang="en-US" sz="3100" b="1" dirty="0">
                <a:latin typeface="Arial Narrow" panose="020B0606020202030204" pitchFamily="34" charset="0"/>
              </a:rPr>
              <a:t>tied to films or TV series.</a:t>
            </a:r>
            <a:br>
              <a:rPr lang="en-US" sz="3100" b="1" dirty="0">
                <a:latin typeface="Arial Narrow" panose="020B0606020202030204" pitchFamily="34" charset="0"/>
              </a:rPr>
            </a:br>
            <a:r>
              <a:rPr lang="en-US" sz="3100" b="1" dirty="0">
                <a:latin typeface="Arial Narrow" panose="020B0606020202030204" pitchFamily="34" charset="0"/>
              </a:rPr>
              <a:t>Books with visually appealing covers.</a:t>
            </a:r>
            <a:br>
              <a:rPr lang="en-US" sz="3100" b="1" dirty="0">
                <a:latin typeface="Arial Narrow" panose="020B0606020202030204" pitchFamily="34" charset="0"/>
              </a:rPr>
            </a:br>
            <a:r>
              <a:rPr lang="en-US" sz="3100" b="1" dirty="0">
                <a:latin typeface="Arial Narrow" panose="020B0606020202030204" pitchFamily="34" charset="0"/>
              </a:rPr>
              <a:t>The freedom to choose what they could read.</a:t>
            </a:r>
            <a:br>
              <a:rPr lang="en-US" sz="3100" b="1" dirty="0">
                <a:latin typeface="Arial Narrow" panose="020B0606020202030204" pitchFamily="34" charset="0"/>
              </a:rPr>
            </a:br>
            <a:r>
              <a:rPr lang="en-US" sz="3100" b="1" dirty="0">
                <a:latin typeface="Arial Narrow" panose="020B0606020202030204" pitchFamily="34" charset="0"/>
              </a:rPr>
              <a:t>Hearing recommendations from friends, family or teachers.</a:t>
            </a:r>
            <a:br>
              <a:rPr lang="en-US" sz="3100" b="1" dirty="0">
                <a:latin typeface="Arial Narrow" panose="020B0606020202030204" pitchFamily="34" charset="0"/>
              </a:rPr>
            </a:br>
            <a:r>
              <a:rPr lang="en-US" sz="3100" b="1" dirty="0">
                <a:latin typeface="Arial Narrow" panose="020B0606020202030204" pitchFamily="34" charset="0"/>
              </a:rPr>
              <a:t>Encouraging reading through a variety of formats.</a:t>
            </a:r>
            <a:br>
              <a:rPr lang="en-US" sz="3100" b="1" dirty="0">
                <a:latin typeface="Arial Narrow" panose="020B0606020202030204" pitchFamily="34" charset="0"/>
              </a:rPr>
            </a:br>
            <a:r>
              <a:rPr lang="en-US" sz="3100" b="1" dirty="0">
                <a:latin typeface="Arial Narrow" panose="020B0606020202030204" pitchFamily="34" charset="0"/>
              </a:rPr>
              <a:t>Consider using digital formats.</a:t>
            </a:r>
            <a:br>
              <a:rPr lang="en-US" sz="3100" b="1" dirty="0">
                <a:latin typeface="Arial Narrow" panose="020B0606020202030204" pitchFamily="34" charset="0"/>
              </a:rPr>
            </a:br>
            <a:endParaRPr lang="en-US" sz="3100" dirty="0">
              <a:latin typeface="Arial Narrow" panose="020B0606020202030204" pitchFamily="34" charset="0"/>
            </a:endParaRPr>
          </a:p>
        </p:txBody>
      </p:sp>
      <p:pic>
        <p:nvPicPr>
          <p:cNvPr id="6" name="Picture 5"/>
          <p:cNvPicPr>
            <a:picLocks noChangeAspect="1"/>
          </p:cNvPicPr>
          <p:nvPr/>
        </p:nvPicPr>
        <p:blipFill>
          <a:blip r:embed="rId2"/>
          <a:stretch>
            <a:fillRect/>
          </a:stretch>
        </p:blipFill>
        <p:spPr>
          <a:xfrm>
            <a:off x="655266" y="790191"/>
            <a:ext cx="1280271" cy="1426588"/>
          </a:xfrm>
          <a:prstGeom prst="rect">
            <a:avLst/>
          </a:prstGeom>
        </p:spPr>
      </p:pic>
    </p:spTree>
    <p:extLst>
      <p:ext uri="{BB962C8B-B14F-4D97-AF65-F5344CB8AC3E}">
        <p14:creationId xmlns:p14="http://schemas.microsoft.com/office/powerpoint/2010/main" val="3685250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433" y="1545815"/>
            <a:ext cx="9601196" cy="3318936"/>
          </a:xfrm>
        </p:spPr>
        <p:txBody>
          <a:bodyPr>
            <a:normAutofit fontScale="85000" lnSpcReduction="20000"/>
          </a:bodyPr>
          <a:lstStyle/>
          <a:p>
            <a:pPr marL="0" indent="0">
              <a:buNone/>
            </a:pPr>
            <a:r>
              <a:rPr lang="en-US" sz="3000" b="1" dirty="0">
                <a:latin typeface="Arial Narrow" panose="020B0606020202030204" pitchFamily="34" charset="0"/>
              </a:rPr>
              <a:t>In fact, in 2025:</a:t>
            </a:r>
          </a:p>
          <a:p>
            <a:pPr marL="0" indent="0">
              <a:buNone/>
            </a:pPr>
            <a:r>
              <a:rPr lang="en-US" sz="3000" b="1" dirty="0">
                <a:latin typeface="Arial Narrow" panose="020B0606020202030204" pitchFamily="34" charset="0"/>
              </a:rPr>
              <a:t>Half (49.3%) of children and young people still read fiction or short stories in print each month.</a:t>
            </a:r>
          </a:p>
          <a:p>
            <a:pPr marL="0" indent="0">
              <a:buNone/>
            </a:pPr>
            <a:r>
              <a:rPr lang="en-US" sz="3000" b="1" dirty="0">
                <a:latin typeface="Arial Narrow" panose="020B0606020202030204" pitchFamily="34" charset="0"/>
              </a:rPr>
              <a:t>Two in five (40.1%) read non-fiction books, while</a:t>
            </a:r>
          </a:p>
          <a:p>
            <a:pPr marL="0" indent="0">
              <a:buNone/>
            </a:pPr>
            <a:r>
              <a:rPr lang="en-US" sz="3000" b="1" dirty="0">
                <a:latin typeface="Arial Narrow" panose="020B0606020202030204" pitchFamily="34" charset="0"/>
                <a:hlinkClick r:id="rId2"/>
              </a:rPr>
              <a:t>comics and graphic novels</a:t>
            </a:r>
            <a:r>
              <a:rPr lang="en-US" sz="3000" b="1" dirty="0">
                <a:latin typeface="Arial Narrow" panose="020B0606020202030204" pitchFamily="34" charset="0"/>
              </a:rPr>
              <a:t> (29.2%) and magazines (21.3%) also remain popular choices.</a:t>
            </a:r>
          </a:p>
          <a:p>
            <a:pPr marL="0" indent="0">
              <a:buNone/>
            </a:pPr>
            <a:r>
              <a:rPr lang="en-US" sz="3000" b="1" dirty="0">
                <a:latin typeface="Arial Narrow" panose="020B0606020202030204" pitchFamily="34" charset="0"/>
                <a:hlinkClick r:id="rId3"/>
              </a:rPr>
              <a:t>Digital formats</a:t>
            </a:r>
            <a:r>
              <a:rPr lang="en-US" sz="3000" b="1" dirty="0">
                <a:latin typeface="Arial Narrow" panose="020B0606020202030204" pitchFamily="34" charset="0"/>
              </a:rPr>
              <a:t> dominated in other categories, with </a:t>
            </a:r>
            <a:r>
              <a:rPr lang="en-US" sz="3000" b="1" dirty="0">
                <a:latin typeface="Arial Narrow" panose="020B0606020202030204" pitchFamily="34" charset="0"/>
                <a:hlinkClick r:id="rId4"/>
              </a:rPr>
              <a:t>song lyrics</a:t>
            </a:r>
            <a:r>
              <a:rPr lang="en-US" sz="3000" b="1" dirty="0">
                <a:latin typeface="Arial Narrow" panose="020B0606020202030204" pitchFamily="34" charset="0"/>
              </a:rPr>
              <a:t> (60.7%) and news articles (28.2%) mostly read on screens.</a:t>
            </a:r>
          </a:p>
          <a:p>
            <a:endParaRPr lang="en-US" dirty="0"/>
          </a:p>
        </p:txBody>
      </p:sp>
      <p:pic>
        <p:nvPicPr>
          <p:cNvPr id="4" name="Picture 3"/>
          <p:cNvPicPr>
            <a:picLocks noChangeAspect="1"/>
          </p:cNvPicPr>
          <p:nvPr/>
        </p:nvPicPr>
        <p:blipFill>
          <a:blip r:embed="rId5"/>
          <a:stretch>
            <a:fillRect/>
          </a:stretch>
        </p:blipFill>
        <p:spPr>
          <a:xfrm>
            <a:off x="400287" y="262652"/>
            <a:ext cx="932085" cy="1038609"/>
          </a:xfrm>
          <a:prstGeom prst="rect">
            <a:avLst/>
          </a:prstGeom>
        </p:spPr>
      </p:pic>
    </p:spTree>
    <p:extLst>
      <p:ext uri="{BB962C8B-B14F-4D97-AF65-F5344CB8AC3E}">
        <p14:creationId xmlns:p14="http://schemas.microsoft.com/office/powerpoint/2010/main" val="2371376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77997" y="2715192"/>
            <a:ext cx="6815669" cy="1515533"/>
          </a:xfrm>
        </p:spPr>
        <p:txBody>
          <a:bodyPr>
            <a:noAutofit/>
          </a:bodyPr>
          <a:lstStyle/>
          <a:p>
            <a:r>
              <a:rPr lang="en-US" sz="6000" b="1" dirty="0" smtClean="0">
                <a:latin typeface="Arial Narrow" panose="020B0606020202030204" pitchFamily="34" charset="0"/>
              </a:rPr>
              <a:t>So our message is support your child to keep reading…!</a:t>
            </a:r>
            <a:endParaRPr lang="en-US" sz="6000" b="1" dirty="0">
              <a:latin typeface="Arial Narrow" panose="020B0606020202030204" pitchFamily="34" charset="0"/>
            </a:endParaRPr>
          </a:p>
        </p:txBody>
      </p:sp>
      <p:sp>
        <p:nvSpPr>
          <p:cNvPr id="3" name="Subtitle 2"/>
          <p:cNvSpPr>
            <a:spLocks noGrp="1"/>
          </p:cNvSpPr>
          <p:nvPr>
            <p:ph type="subTitle"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980579" y="107439"/>
            <a:ext cx="1280271" cy="1420491"/>
          </a:xfrm>
          <a:prstGeom prst="rect">
            <a:avLst/>
          </a:prstGeom>
        </p:spPr>
      </p:pic>
    </p:spTree>
    <p:extLst>
      <p:ext uri="{BB962C8B-B14F-4D97-AF65-F5344CB8AC3E}">
        <p14:creationId xmlns:p14="http://schemas.microsoft.com/office/powerpoint/2010/main" val="491915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8045" y="213947"/>
            <a:ext cx="1060463" cy="1176609"/>
          </a:xfrm>
          <a:prstGeom prst="rect">
            <a:avLst/>
          </a:prstGeom>
        </p:spPr>
      </p:pic>
      <p:sp>
        <p:nvSpPr>
          <p:cNvPr id="2" name="Title 1"/>
          <p:cNvSpPr>
            <a:spLocks noGrp="1"/>
          </p:cNvSpPr>
          <p:nvPr>
            <p:ph type="title"/>
          </p:nvPr>
        </p:nvSpPr>
        <p:spPr/>
        <p:txBody>
          <a:bodyPr/>
          <a:lstStyle/>
          <a:p>
            <a:r>
              <a:rPr lang="en-US" dirty="0" smtClean="0"/>
              <a:t>           Ways to support your child’s understanding of the text…</a:t>
            </a:r>
            <a:endParaRPr lang="en-US" dirty="0"/>
          </a:p>
        </p:txBody>
      </p:sp>
      <p:sp>
        <p:nvSpPr>
          <p:cNvPr id="6" name="TextBox 5"/>
          <p:cNvSpPr txBox="1"/>
          <p:nvPr/>
        </p:nvSpPr>
        <p:spPr>
          <a:xfrm>
            <a:off x="601981" y="2233246"/>
            <a:ext cx="1736774" cy="923330"/>
          </a:xfrm>
          <a:prstGeom prst="rect">
            <a:avLst/>
          </a:prstGeom>
          <a:noFill/>
          <a:ln>
            <a:solidFill>
              <a:schemeClr val="accent1"/>
            </a:solidFill>
          </a:ln>
        </p:spPr>
        <p:txBody>
          <a:bodyPr wrap="square" rtlCol="0">
            <a:spAutoFit/>
          </a:bodyPr>
          <a:lstStyle/>
          <a:p>
            <a:r>
              <a:rPr lang="en-US" dirty="0" smtClean="0"/>
              <a:t>PREDICTING</a:t>
            </a:r>
          </a:p>
          <a:p>
            <a:r>
              <a:rPr lang="en-US" dirty="0" smtClean="0"/>
              <a:t>What do I already know?</a:t>
            </a:r>
            <a:endParaRPr lang="en-US" dirty="0"/>
          </a:p>
        </p:txBody>
      </p:sp>
      <p:sp>
        <p:nvSpPr>
          <p:cNvPr id="7" name="TextBox 6"/>
          <p:cNvSpPr txBox="1"/>
          <p:nvPr/>
        </p:nvSpPr>
        <p:spPr>
          <a:xfrm>
            <a:off x="1958341" y="3352935"/>
            <a:ext cx="1736774" cy="646331"/>
          </a:xfrm>
          <a:prstGeom prst="rect">
            <a:avLst/>
          </a:prstGeom>
          <a:noFill/>
          <a:ln>
            <a:solidFill>
              <a:schemeClr val="accent1"/>
            </a:solidFill>
          </a:ln>
        </p:spPr>
        <p:txBody>
          <a:bodyPr wrap="square" rtlCol="0">
            <a:spAutoFit/>
          </a:bodyPr>
          <a:lstStyle/>
          <a:p>
            <a:r>
              <a:rPr lang="en-US" dirty="0" smtClean="0"/>
              <a:t>THINKING QUESTIONS</a:t>
            </a:r>
          </a:p>
        </p:txBody>
      </p:sp>
      <p:sp>
        <p:nvSpPr>
          <p:cNvPr id="8" name="TextBox 7"/>
          <p:cNvSpPr txBox="1"/>
          <p:nvPr/>
        </p:nvSpPr>
        <p:spPr>
          <a:xfrm>
            <a:off x="1470368" y="4408599"/>
            <a:ext cx="1736774" cy="646331"/>
          </a:xfrm>
          <a:prstGeom prst="rect">
            <a:avLst/>
          </a:prstGeom>
          <a:noFill/>
          <a:ln>
            <a:solidFill>
              <a:schemeClr val="accent1"/>
            </a:solidFill>
          </a:ln>
        </p:spPr>
        <p:txBody>
          <a:bodyPr wrap="square" rtlCol="0">
            <a:spAutoFit/>
          </a:bodyPr>
          <a:lstStyle/>
          <a:p>
            <a:pPr algn="ctr"/>
            <a:r>
              <a:rPr lang="en-US" dirty="0" smtClean="0"/>
              <a:t>CLUE QUESTIONS</a:t>
            </a:r>
          </a:p>
        </p:txBody>
      </p:sp>
      <p:sp>
        <p:nvSpPr>
          <p:cNvPr id="9" name="TextBox 8"/>
          <p:cNvSpPr txBox="1"/>
          <p:nvPr/>
        </p:nvSpPr>
        <p:spPr>
          <a:xfrm>
            <a:off x="3566161" y="2305118"/>
            <a:ext cx="1736774" cy="646331"/>
          </a:xfrm>
          <a:prstGeom prst="rect">
            <a:avLst/>
          </a:prstGeom>
          <a:noFill/>
          <a:ln>
            <a:solidFill>
              <a:schemeClr val="accent1"/>
            </a:solidFill>
          </a:ln>
        </p:spPr>
        <p:txBody>
          <a:bodyPr wrap="square" rtlCol="0">
            <a:spAutoFit/>
          </a:bodyPr>
          <a:lstStyle/>
          <a:p>
            <a:r>
              <a:rPr lang="en-US" dirty="0" smtClean="0"/>
              <a:t>LOOKING QUESTIONS</a:t>
            </a:r>
          </a:p>
        </p:txBody>
      </p:sp>
      <p:sp>
        <p:nvSpPr>
          <p:cNvPr id="10" name="TextBox 9"/>
          <p:cNvSpPr txBox="1"/>
          <p:nvPr/>
        </p:nvSpPr>
        <p:spPr>
          <a:xfrm>
            <a:off x="5623561" y="3921087"/>
            <a:ext cx="1736774" cy="369332"/>
          </a:xfrm>
          <a:prstGeom prst="rect">
            <a:avLst/>
          </a:prstGeom>
          <a:noFill/>
          <a:ln>
            <a:solidFill>
              <a:schemeClr val="accent1"/>
            </a:solidFill>
          </a:ln>
        </p:spPr>
        <p:txBody>
          <a:bodyPr wrap="square" rtlCol="0">
            <a:spAutoFit/>
          </a:bodyPr>
          <a:lstStyle/>
          <a:p>
            <a:r>
              <a:rPr lang="en-US" dirty="0" smtClean="0"/>
              <a:t>CLARIFYING</a:t>
            </a:r>
            <a:endParaRPr lang="en-US" dirty="0"/>
          </a:p>
        </p:txBody>
      </p:sp>
      <p:sp>
        <p:nvSpPr>
          <p:cNvPr id="11" name="TextBox 10"/>
          <p:cNvSpPr txBox="1"/>
          <p:nvPr/>
        </p:nvSpPr>
        <p:spPr>
          <a:xfrm>
            <a:off x="6865621" y="2305118"/>
            <a:ext cx="1736774" cy="369332"/>
          </a:xfrm>
          <a:prstGeom prst="rect">
            <a:avLst/>
          </a:prstGeom>
          <a:noFill/>
          <a:ln>
            <a:solidFill>
              <a:schemeClr val="accent1"/>
            </a:solidFill>
          </a:ln>
        </p:spPr>
        <p:txBody>
          <a:bodyPr wrap="square" rtlCol="0">
            <a:spAutoFit/>
          </a:bodyPr>
          <a:lstStyle/>
          <a:p>
            <a:r>
              <a:rPr lang="en-US" dirty="0" smtClean="0"/>
              <a:t>SUMMARISE</a:t>
            </a:r>
          </a:p>
        </p:txBody>
      </p:sp>
    </p:spTree>
    <p:extLst>
      <p:ext uri="{BB962C8B-B14F-4D97-AF65-F5344CB8AC3E}">
        <p14:creationId xmlns:p14="http://schemas.microsoft.com/office/powerpoint/2010/main" val="235506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Read, read, read!!</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199342" y="463245"/>
            <a:ext cx="1060796" cy="1176630"/>
          </a:xfrm>
          <a:prstGeom prst="rect">
            <a:avLst/>
          </a:prstGeom>
        </p:spPr>
      </p:pic>
    </p:spTree>
    <p:extLst>
      <p:ext uri="{BB962C8B-B14F-4D97-AF65-F5344CB8AC3E}">
        <p14:creationId xmlns:p14="http://schemas.microsoft.com/office/powerpoint/2010/main" val="2741175263"/>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557F11C24385D4993F5C2DAC6CE2887" ma:contentTypeVersion="18" ma:contentTypeDescription="Create a new document." ma:contentTypeScope="" ma:versionID="616d6e7708604798067ce962b44ddac4">
  <xsd:schema xmlns:xsd="http://www.w3.org/2001/XMLSchema" xmlns:xs="http://www.w3.org/2001/XMLSchema" xmlns:p="http://schemas.microsoft.com/office/2006/metadata/properties" xmlns:ns3="7b1c4949-f5ff-443a-a5a1-bb8286c53067" xmlns:ns4="d985152e-c9e4-49b8-8245-bccf8dcf5424" targetNamespace="http://schemas.microsoft.com/office/2006/metadata/properties" ma:root="true" ma:fieldsID="3f75c9928fcc906ee9f7a8dc6187429a" ns3:_="" ns4:_="">
    <xsd:import namespace="7b1c4949-f5ff-443a-a5a1-bb8286c53067"/>
    <xsd:import namespace="d985152e-c9e4-49b8-8245-bccf8dcf5424"/>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LengthInSeconds" minOccurs="0"/>
                <xsd:element ref="ns4:MediaServiceAutoTags" minOccurs="0"/>
                <xsd:element ref="ns4:MediaServiceGenerationTime" minOccurs="0"/>
                <xsd:element ref="ns4:MediaServiceEventHashCode" minOccurs="0"/>
                <xsd:element ref="ns4:MediaServiceOCR" minOccurs="0"/>
                <xsd:element ref="ns4:MediaServiceLocation" minOccurs="0"/>
                <xsd:element ref="ns4:_activity" minOccurs="0"/>
                <xsd:element ref="ns4:MediaServiceObjectDetectorVersions" minOccurs="0"/>
                <xsd:element ref="ns4:MediaServiceSearchPropertie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1c4949-f5ff-443a-a5a1-bb8286c5306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85152e-c9e4-49b8-8245-bccf8dcf5424"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SystemTags" ma:index="25"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d985152e-c9e4-49b8-8245-bccf8dcf5424" xsi:nil="true"/>
  </documentManagement>
</p:properties>
</file>

<file path=customXml/itemProps1.xml><?xml version="1.0" encoding="utf-8"?>
<ds:datastoreItem xmlns:ds="http://schemas.openxmlformats.org/officeDocument/2006/customXml" ds:itemID="{710219A4-25F0-4132-82FC-D6CF9E80E666}">
  <ds:schemaRefs>
    <ds:schemaRef ds:uri="http://schemas.microsoft.com/sharepoint/v3/contenttype/forms"/>
  </ds:schemaRefs>
</ds:datastoreItem>
</file>

<file path=customXml/itemProps2.xml><?xml version="1.0" encoding="utf-8"?>
<ds:datastoreItem xmlns:ds="http://schemas.openxmlformats.org/officeDocument/2006/customXml" ds:itemID="{04312F11-7ADC-45A1-8FED-17093F63BE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1c4949-f5ff-443a-a5a1-bb8286c53067"/>
    <ds:schemaRef ds:uri="d985152e-c9e4-49b8-8245-bccf8dcf542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94E93B7-FF01-479E-B89A-CA7D1901E152}">
  <ds:schemaRefs>
    <ds:schemaRef ds:uri="http://purl.org/dc/terms/"/>
    <ds:schemaRef ds:uri="http://schemas.microsoft.com/office/2006/documentManagement/types"/>
    <ds:schemaRef ds:uri="http://purl.org/dc/dcmitype/"/>
    <ds:schemaRef ds:uri="http://schemas.microsoft.com/office/infopath/2007/PartnerControls"/>
    <ds:schemaRef ds:uri="d985152e-c9e4-49b8-8245-bccf8dcf5424"/>
    <ds:schemaRef ds:uri="http://purl.org/dc/elements/1.1/"/>
    <ds:schemaRef ds:uri="http://schemas.microsoft.com/office/2006/metadata/properties"/>
    <ds:schemaRef ds:uri="http://schemas.openxmlformats.org/package/2006/metadata/core-properties"/>
    <ds:schemaRef ds:uri="7b1c4949-f5ff-443a-a5a1-bb8286c5306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259</TotalTime>
  <Words>421</Words>
  <Application>Microsoft Office PowerPoint</Application>
  <PresentationFormat>Widescreen</PresentationFormat>
  <Paragraphs>21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Arial Narrow</vt:lpstr>
      <vt:lpstr>Trebuchet MS</vt:lpstr>
      <vt:lpstr>Wingdings 3</vt:lpstr>
      <vt:lpstr>Facet</vt:lpstr>
      <vt:lpstr> Reading for Pleasure Together, we can grow a generation of readers so that no child is left behind. </vt:lpstr>
      <vt:lpstr>PowerPoint Presentation</vt:lpstr>
      <vt:lpstr> How can we support children and young people to grow a love of reading?  Books tied to films or TV series. Books with visually appealing covers. The freedom to choose what they could read. Hearing recommendations from friends, family or teachers. Encouraging reading through a variety of formats. Consider using digital formats. </vt:lpstr>
      <vt:lpstr>PowerPoint Presentation</vt:lpstr>
      <vt:lpstr>So our message is support your child to keep reading…!</vt:lpstr>
      <vt:lpstr>           Ways to support your child’s understanding of the text…</vt:lpstr>
      <vt:lpstr>Read, read, read!!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2039, head</dc:creator>
  <cp:lastModifiedBy>2039, head</cp:lastModifiedBy>
  <cp:revision>11</cp:revision>
  <dcterms:created xsi:type="dcterms:W3CDTF">2025-09-07T13:13:30Z</dcterms:created>
  <dcterms:modified xsi:type="dcterms:W3CDTF">2025-09-15T14:12:31Z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0x0101005557F11C24385D4993F5C2DAC6CE2887</vt:lpwstr>
  </property>
</Properties>
</file>